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6" r:id="rId1"/>
  </p:sldMasterIdLst>
  <p:sldIdLst>
    <p:sldId id="256" r:id="rId2"/>
    <p:sldId id="270" r:id="rId3"/>
    <p:sldId id="269" r:id="rId4"/>
    <p:sldId id="272" r:id="rId5"/>
    <p:sldId id="274" r:id="rId6"/>
    <p:sldId id="273" r:id="rId7"/>
    <p:sldId id="284" r:id="rId8"/>
    <p:sldId id="271" r:id="rId9"/>
    <p:sldId id="279" r:id="rId10"/>
    <p:sldId id="287" r:id="rId11"/>
    <p:sldId id="286" r:id="rId12"/>
    <p:sldId id="292" r:id="rId13"/>
    <p:sldId id="280" r:id="rId14"/>
    <p:sldId id="290" r:id="rId15"/>
    <p:sldId id="281" r:id="rId16"/>
    <p:sldId id="282" r:id="rId17"/>
    <p:sldId id="289" r:id="rId18"/>
    <p:sldId id="294" r:id="rId19"/>
    <p:sldId id="288" r:id="rId20"/>
    <p:sldId id="298" r:id="rId21"/>
    <p:sldId id="308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F48"/>
    <a:srgbClr val="A37D02"/>
    <a:srgbClr val="8B6888"/>
    <a:srgbClr val="871B81"/>
    <a:srgbClr val="878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01"/>
    <p:restoredTop sz="95833"/>
  </p:normalViewPr>
  <p:slideViewPr>
    <p:cSldViewPr snapToGrid="0" snapToObjects="1">
      <p:cViewPr varScale="1">
        <p:scale>
          <a:sx n="86" d="100"/>
          <a:sy n="86" d="100"/>
        </p:scale>
        <p:origin x="216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5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75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8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8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8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7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3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435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4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DCD7-3D92-2740-8253-0F63346A9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091263"/>
            <a:ext cx="9068586" cy="2590800"/>
          </a:xfrm>
        </p:spPr>
        <p:txBody>
          <a:bodyPr/>
          <a:lstStyle/>
          <a:p>
            <a:r>
              <a:rPr lang="en-US" dirty="0"/>
              <a:t>ROYAL GARDEN 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7950D-7943-5046-A201-2F15C1720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4682062"/>
            <a:ext cx="9070848" cy="4572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MEALS ON WHEELS IN GREATER NEW BRUNSWICK</a:t>
            </a:r>
          </a:p>
          <a:p>
            <a:r>
              <a:rPr lang="en-US" dirty="0"/>
              <a:t>Serving homebound seniors in New Brunswick and Highland Park since 1973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B3CCF-E06C-BE48-AF06-3C7D7B5738BE}"/>
              </a:ext>
            </a:extLst>
          </p:cNvPr>
          <p:cNvSpPr txBox="1"/>
          <p:nvPr/>
        </p:nvSpPr>
        <p:spPr>
          <a:xfrm>
            <a:off x="5329237" y="1397531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9, 2025</a:t>
            </a:r>
          </a:p>
        </p:txBody>
      </p:sp>
    </p:spTree>
    <p:extLst>
      <p:ext uri="{BB962C8B-B14F-4D97-AF65-F5344CB8AC3E}">
        <p14:creationId xmlns:p14="http://schemas.microsoft.com/office/powerpoint/2010/main" val="271510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5F48"/>
                </a:solidFill>
              </a:rPr>
              <a:t>Bronze SPONSOR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B6A9E-745E-0743-A3B8-BB6BF41EB28A}"/>
              </a:ext>
            </a:extLst>
          </p:cNvPr>
          <p:cNvSpPr txBox="1"/>
          <p:nvPr/>
        </p:nvSpPr>
        <p:spPr>
          <a:xfrm>
            <a:off x="2660604" y="3465871"/>
            <a:ext cx="6870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Lucida Calligraphy" panose="03010101010101010101" pitchFamily="66" charset="77"/>
              </a:rPr>
              <a:t>Harriet and John </a:t>
            </a:r>
            <a:r>
              <a:rPr lang="en-US" sz="3600" b="1" dirty="0" err="1">
                <a:solidFill>
                  <a:srgbClr val="002060"/>
                </a:solidFill>
                <a:latin typeface="Lucida Calligraphy" panose="03010101010101010101" pitchFamily="66" charset="77"/>
              </a:rPr>
              <a:t>Worobey</a:t>
            </a:r>
            <a:endParaRPr lang="en-US" sz="3600" b="1" dirty="0">
              <a:solidFill>
                <a:srgbClr val="002060"/>
              </a:solidFill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4762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5F48"/>
                </a:solidFill>
              </a:rPr>
              <a:t>BRONZE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FB396-FCCB-BE45-9B55-1ABC58F2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3" t="13858" r="7123" b="13572"/>
          <a:stretch/>
        </p:blipFill>
        <p:spPr>
          <a:xfrm>
            <a:off x="2748116" y="2698277"/>
            <a:ext cx="6695768" cy="24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5F48"/>
                </a:solidFill>
              </a:rPr>
              <a:t>Bronze SPONSOR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02BAF-E7C2-F649-9FD0-E147E80F59A8}"/>
              </a:ext>
            </a:extLst>
          </p:cNvPr>
          <p:cNvSpPr txBox="1"/>
          <p:nvPr/>
        </p:nvSpPr>
        <p:spPr>
          <a:xfrm>
            <a:off x="3642444" y="3347884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77"/>
              </a:rPr>
              <a:t>The Lipkin Family </a:t>
            </a:r>
          </a:p>
        </p:txBody>
      </p:sp>
    </p:spTree>
    <p:extLst>
      <p:ext uri="{BB962C8B-B14F-4D97-AF65-F5344CB8AC3E}">
        <p14:creationId xmlns:p14="http://schemas.microsoft.com/office/powerpoint/2010/main" val="183805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 err="1">
                <a:solidFill>
                  <a:srgbClr val="875F48"/>
                </a:solidFill>
              </a:rPr>
              <a:t>BrONZE</a:t>
            </a:r>
            <a:r>
              <a:rPr lang="en-US" sz="3200" b="1" dirty="0">
                <a:solidFill>
                  <a:srgbClr val="875F48"/>
                </a:solidFill>
              </a:rPr>
              <a:t>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C283F-9D82-C34C-86C5-D880780DB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9" t="14057" r="9058" b="11651"/>
          <a:stretch/>
        </p:blipFill>
        <p:spPr>
          <a:xfrm>
            <a:off x="3817374" y="2652145"/>
            <a:ext cx="4557252" cy="26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0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5F48"/>
                </a:solidFill>
              </a:rPr>
              <a:t>Bronze SPONSOR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02D28-7B9A-AA4B-9AE1-12777F441396}"/>
              </a:ext>
            </a:extLst>
          </p:cNvPr>
          <p:cNvSpPr txBox="1"/>
          <p:nvPr/>
        </p:nvSpPr>
        <p:spPr>
          <a:xfrm>
            <a:off x="2176498" y="3274143"/>
            <a:ext cx="783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77"/>
              </a:rPr>
              <a:t>Monica and Sameer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77"/>
              </a:rPr>
              <a:t>Khetarpal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147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063" y="3043400"/>
            <a:ext cx="9393937" cy="771200"/>
          </a:xfrm>
        </p:spPr>
        <p:txBody>
          <a:bodyPr/>
          <a:lstStyle/>
          <a:p>
            <a:r>
              <a:rPr lang="en-US" sz="3200" b="1" dirty="0" err="1">
                <a:solidFill>
                  <a:srgbClr val="875F48"/>
                </a:solidFill>
              </a:rPr>
              <a:t>BrONZE</a:t>
            </a:r>
            <a:r>
              <a:rPr lang="en-US" sz="3200" b="1" dirty="0">
                <a:solidFill>
                  <a:srgbClr val="875F48"/>
                </a:solidFill>
              </a:rPr>
              <a:t> Sponsor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5BA9F-5B49-2C43-9726-9FA19285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8" t="5239" r="13967" b="7755"/>
          <a:stretch/>
        </p:blipFill>
        <p:spPr>
          <a:xfrm>
            <a:off x="2919467" y="2695285"/>
            <a:ext cx="1509877" cy="1467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55F6A-50A8-6E4E-BA6F-71E2A7285BA3}"/>
              </a:ext>
            </a:extLst>
          </p:cNvPr>
          <p:cNvSpPr txBox="1"/>
          <p:nvPr/>
        </p:nvSpPr>
        <p:spPr>
          <a:xfrm>
            <a:off x="2798063" y="417286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IBEW Local 456</a:t>
            </a:r>
          </a:p>
        </p:txBody>
      </p:sp>
    </p:spTree>
    <p:extLst>
      <p:ext uri="{BB962C8B-B14F-4D97-AF65-F5344CB8AC3E}">
        <p14:creationId xmlns:p14="http://schemas.microsoft.com/office/powerpoint/2010/main" val="11467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5F48"/>
                </a:solidFill>
              </a:rPr>
              <a:t>BRONZE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7B5F-4D4D-B644-A1D8-D16B911DE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865510"/>
            <a:ext cx="3200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FRIENDS of MOW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8D60D-8BFF-2947-B7AD-D73D519B1904}"/>
              </a:ext>
            </a:extLst>
          </p:cNvPr>
          <p:cNvSpPr txBox="1"/>
          <p:nvPr/>
        </p:nvSpPr>
        <p:spPr>
          <a:xfrm>
            <a:off x="1840669" y="3215149"/>
            <a:ext cx="851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77"/>
              </a:rPr>
              <a:t>Deirdre Kramer &amp; Jamie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77"/>
              </a:rPr>
              <a:t>Richart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333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BDFBC9-461E-DD4B-B9DB-9D5D7AD3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61" y="1854195"/>
            <a:ext cx="3149610" cy="314961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679AED-C926-C449-8AD1-495BF7275DE9}"/>
              </a:ext>
            </a:extLst>
          </p:cNvPr>
          <p:cNvSpPr txBox="1">
            <a:spLocks/>
          </p:cNvSpPr>
          <p:nvPr/>
        </p:nvSpPr>
        <p:spPr>
          <a:xfrm>
            <a:off x="3293363" y="3043400"/>
            <a:ext cx="9393937" cy="77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FRIENDS of MOW</a:t>
            </a:r>
          </a:p>
        </p:txBody>
      </p:sp>
    </p:spTree>
    <p:extLst>
      <p:ext uri="{BB962C8B-B14F-4D97-AF65-F5344CB8AC3E}">
        <p14:creationId xmlns:p14="http://schemas.microsoft.com/office/powerpoint/2010/main" val="52967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FRIENDS of MOW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02BAF-E7C2-F649-9FD0-E147E80F59A8}"/>
              </a:ext>
            </a:extLst>
          </p:cNvPr>
          <p:cNvSpPr txBox="1"/>
          <p:nvPr/>
        </p:nvSpPr>
        <p:spPr>
          <a:xfrm>
            <a:off x="2512960" y="3303639"/>
            <a:ext cx="723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77"/>
              </a:rPr>
              <a:t>Jim Horvath &amp; Annette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77"/>
              </a:rPr>
              <a:t>Stec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Lucida Calligraphy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00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600" b="1" dirty="0">
                <a:solidFill>
                  <a:srgbClr val="A37D02"/>
                </a:solidFill>
              </a:rPr>
              <a:t>Premier Sponsor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C0400-95AB-144A-8C9A-2E887CE3456A}"/>
              </a:ext>
            </a:extLst>
          </p:cNvPr>
          <p:cNvSpPr txBox="1"/>
          <p:nvPr/>
        </p:nvSpPr>
        <p:spPr>
          <a:xfrm>
            <a:off x="2404124" y="3017520"/>
            <a:ext cx="7383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77"/>
              </a:rPr>
              <a:t>Rita Messing</a:t>
            </a:r>
          </a:p>
        </p:txBody>
      </p:sp>
    </p:spTree>
    <p:extLst>
      <p:ext uri="{BB962C8B-B14F-4D97-AF65-F5344CB8AC3E}">
        <p14:creationId xmlns:p14="http://schemas.microsoft.com/office/powerpoint/2010/main" val="66810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FRIENDS of MOW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BFEF9-03D2-9C4E-9214-502CB1BC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14" y="2865510"/>
            <a:ext cx="7278908" cy="14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1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Photography &amp; Music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AF00A-4FF1-A04C-ACB9-6F2267EE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25" y="2949764"/>
            <a:ext cx="6729351" cy="20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RAFFLE SPONSORS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91568-ED0C-474B-ADDF-3440DE58069D}"/>
              </a:ext>
            </a:extLst>
          </p:cNvPr>
          <p:cNvSpPr/>
          <p:nvPr/>
        </p:nvSpPr>
        <p:spPr>
          <a:xfrm>
            <a:off x="2128266" y="2713534"/>
            <a:ext cx="8418069" cy="621708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b="1" dirty="0"/>
              <a:t>Alstede Farms</a:t>
            </a:r>
          </a:p>
          <a:p>
            <a:r>
              <a:rPr lang="en-US" sz="2000" b="1" dirty="0"/>
              <a:t>Burnt Mills Cider Co </a:t>
            </a:r>
          </a:p>
          <a:p>
            <a:r>
              <a:rPr lang="en-US" sz="2000" b="1" dirty="0"/>
              <a:t>DeeDee’s Pizza</a:t>
            </a:r>
          </a:p>
          <a:p>
            <a:r>
              <a:rPr lang="en-US" sz="2000" b="1" dirty="0"/>
              <a:t>Evelyn’s Bar and Restaurant</a:t>
            </a:r>
          </a:p>
          <a:p>
            <a:r>
              <a:rPr lang="en-US" sz="2000" b="1" dirty="0"/>
              <a:t>Gladstone Tavern</a:t>
            </a:r>
          </a:p>
          <a:p>
            <a:r>
              <a:rPr lang="en-US" sz="2000" b="1" dirty="0"/>
              <a:t>Hyatt Regency New Brunswick</a:t>
            </a:r>
          </a:p>
          <a:p>
            <a:r>
              <a:rPr lang="en-US" sz="2000" b="1" dirty="0"/>
              <a:t>Pino’s Gift Basket Shoppe, Wine 	Cellar, and Lounge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Pop’s Farm</a:t>
            </a:r>
          </a:p>
          <a:p>
            <a:r>
              <a:rPr lang="en-US" sz="2000" b="1" dirty="0" err="1"/>
              <a:t>Riamede</a:t>
            </a:r>
            <a:r>
              <a:rPr lang="en-US" sz="2000" b="1" dirty="0"/>
              <a:t> Farm</a:t>
            </a:r>
          </a:p>
          <a:p>
            <a:r>
              <a:rPr lang="en-US" sz="2000" b="1" dirty="0"/>
              <a:t>Rutgers University Gardens</a:t>
            </a:r>
          </a:p>
          <a:p>
            <a:r>
              <a:rPr lang="en-US" sz="2000" b="1" dirty="0"/>
              <a:t>The Frog and the Peach</a:t>
            </a:r>
            <a:endParaRPr lang="en-US" sz="2000" dirty="0"/>
          </a:p>
          <a:p>
            <a:r>
              <a:rPr lang="en-US" sz="2000" b="1" dirty="0"/>
              <a:t>The State Theatre</a:t>
            </a:r>
          </a:p>
          <a:p>
            <a:r>
              <a:rPr lang="en-US" sz="2000" b="1" dirty="0"/>
              <a:t>The Stress Factory</a:t>
            </a:r>
            <a:endParaRPr lang="en-US" sz="2000" dirty="0"/>
          </a:p>
          <a:p>
            <a:r>
              <a:rPr lang="en-US" sz="2000" b="1" dirty="0"/>
              <a:t>Top Golf</a:t>
            </a:r>
            <a:endParaRPr lang="en-US" sz="2000" dirty="0"/>
          </a:p>
          <a:p>
            <a:r>
              <a:rPr lang="en-US" sz="2000" b="1" dirty="0"/>
              <a:t>Victoria’s </a:t>
            </a:r>
            <a:r>
              <a:rPr lang="en-US" sz="2000" b="1" dirty="0" err="1"/>
              <a:t>Tratta</a:t>
            </a:r>
            <a:r>
              <a:rPr lang="en-US" sz="2000" b="1" dirty="0"/>
              <a:t> </a:t>
            </a:r>
            <a:r>
              <a:rPr lang="en-US" sz="2000" b="1" dirty="0" err="1"/>
              <a:t>Italiano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FA74CC-21BB-2C4F-81AE-509F957176A6}"/>
              </a:ext>
            </a:extLst>
          </p:cNvPr>
          <p:cNvCxnSpPr>
            <a:cxnSpLocks/>
          </p:cNvCxnSpPr>
          <p:nvPr/>
        </p:nvCxnSpPr>
        <p:spPr>
          <a:xfrm>
            <a:off x="6155375" y="2763910"/>
            <a:ext cx="0" cy="243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8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Event Sponsor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8358FE-BD37-EF47-9D99-736FFE059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EEE24B-5DB5-5A45-8AB9-730ED6ED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66" y="2865510"/>
            <a:ext cx="9154668" cy="21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9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PLATINUM SPONSOR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77243-2549-EE4A-A849-35B4A48B8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740" y="2663952"/>
            <a:ext cx="4414520" cy="2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1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8781"/>
                </a:solidFill>
              </a:rPr>
              <a:t>SILVER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D5CAA-EE0A-7D47-830C-B673C882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48" b="34960"/>
          <a:stretch/>
        </p:blipFill>
        <p:spPr>
          <a:xfrm>
            <a:off x="2476760" y="2744942"/>
            <a:ext cx="7238480" cy="23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8781"/>
                </a:solidFill>
              </a:rPr>
              <a:t>Silver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3F95F-6B7E-E144-AD0E-1C7DC45B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59" y="2732775"/>
            <a:ext cx="8691482" cy="18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8781"/>
                </a:solidFill>
              </a:rPr>
              <a:t>SILVER SPONSOR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7D4A4-3E8F-7E4A-9158-016A408D0A2E}"/>
              </a:ext>
            </a:extLst>
          </p:cNvPr>
          <p:cNvSpPr txBox="1"/>
          <p:nvPr/>
        </p:nvSpPr>
        <p:spPr>
          <a:xfrm>
            <a:off x="1743687" y="3392130"/>
            <a:ext cx="870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Lucida Calligraphy" panose="03010101010101010101" pitchFamily="66" charset="77"/>
              </a:rPr>
              <a:t>Kathy Zimmerman &amp; Peter Fisher</a:t>
            </a:r>
          </a:p>
        </p:txBody>
      </p:sp>
    </p:spTree>
    <p:extLst>
      <p:ext uri="{BB962C8B-B14F-4D97-AF65-F5344CB8AC3E}">
        <p14:creationId xmlns:p14="http://schemas.microsoft.com/office/powerpoint/2010/main" val="71123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>
                <a:solidFill>
                  <a:srgbClr val="875F48"/>
                </a:solidFill>
              </a:rPr>
              <a:t>Bronze SPONSOR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8A437-9D3F-B34F-9E88-9E8ED56F9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1" t="37530" r="20504" b="39521"/>
          <a:stretch/>
        </p:blipFill>
        <p:spPr>
          <a:xfrm>
            <a:off x="1870734" y="2865510"/>
            <a:ext cx="8450533" cy="1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7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0C36-1516-7F41-AEDD-A137262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094310"/>
            <a:ext cx="9393937" cy="771200"/>
          </a:xfrm>
        </p:spPr>
        <p:txBody>
          <a:bodyPr/>
          <a:lstStyle/>
          <a:p>
            <a:r>
              <a:rPr lang="en-US" sz="3200" b="1" dirty="0" err="1">
                <a:solidFill>
                  <a:srgbClr val="875F48"/>
                </a:solidFill>
              </a:rPr>
              <a:t>BroNZE</a:t>
            </a:r>
            <a:r>
              <a:rPr lang="en-US" sz="3200" b="1" dirty="0">
                <a:solidFill>
                  <a:srgbClr val="875F48"/>
                </a:solidFill>
              </a:rPr>
              <a:t>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C1504-DE2C-4C4A-A7CE-149DD115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24" y="2865510"/>
            <a:ext cx="4785752" cy="20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9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{1AD3DD23-B9A4-F94B-AA99-47A9E96416AF}tf10001067</Template>
  <TotalTime>2358</TotalTime>
  <Words>156</Words>
  <Application>Microsoft Macintosh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Century Gothic</vt:lpstr>
      <vt:lpstr>Garamond</vt:lpstr>
      <vt:lpstr>Lucida Calligraphy</vt:lpstr>
      <vt:lpstr>Savon</vt:lpstr>
      <vt:lpstr>ROYAL GARDEN Party</vt:lpstr>
      <vt:lpstr>Premier Sponsor</vt:lpstr>
      <vt:lpstr>Event Sponsor</vt:lpstr>
      <vt:lpstr>PLATINUM SPONSOR</vt:lpstr>
      <vt:lpstr>SILVER SPONSOR</vt:lpstr>
      <vt:lpstr>Silver Sponsor</vt:lpstr>
      <vt:lpstr>SILVER SPONSOR</vt:lpstr>
      <vt:lpstr>Bronze SPONSOR</vt:lpstr>
      <vt:lpstr>BroNZE Sponsor</vt:lpstr>
      <vt:lpstr>Bronze SPONSOR</vt:lpstr>
      <vt:lpstr>BRONZE SPONSOR</vt:lpstr>
      <vt:lpstr>Bronze SPONSOR</vt:lpstr>
      <vt:lpstr>BrONZE SPONSOR</vt:lpstr>
      <vt:lpstr>Bronze SPONSOR</vt:lpstr>
      <vt:lpstr>BrONZE Sponsor</vt:lpstr>
      <vt:lpstr>BRONZE SPONSOR</vt:lpstr>
      <vt:lpstr>FRIENDS of MOW</vt:lpstr>
      <vt:lpstr>PowerPoint Presentation</vt:lpstr>
      <vt:lpstr>FRIENDS of MOW</vt:lpstr>
      <vt:lpstr>FRIENDS of MOW</vt:lpstr>
      <vt:lpstr>Photography &amp; Music Sponsor</vt:lpstr>
      <vt:lpstr>RAFFLE SPONSORS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GARDEN Party</dc:title>
  <dc:creator>Kathy Zimmerman</dc:creator>
  <cp:lastModifiedBy>Microsoft Office User</cp:lastModifiedBy>
  <cp:revision>37</cp:revision>
  <cp:lastPrinted>2025-05-08T16:24:09Z</cp:lastPrinted>
  <dcterms:created xsi:type="dcterms:W3CDTF">2025-05-02T12:55:33Z</dcterms:created>
  <dcterms:modified xsi:type="dcterms:W3CDTF">2025-06-02T13:47:56Z</dcterms:modified>
</cp:coreProperties>
</file>